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4" r:id="rId3"/>
    <p:sldId id="276" r:id="rId4"/>
    <p:sldId id="275" r:id="rId5"/>
    <p:sldId id="279" r:id="rId6"/>
    <p:sldId id="278" r:id="rId7"/>
    <p:sldId id="280" r:id="rId8"/>
    <p:sldId id="281" r:id="rId9"/>
    <p:sldId id="282" r:id="rId10"/>
    <p:sldId id="287" r:id="rId11"/>
    <p:sldId id="283" r:id="rId12"/>
    <p:sldId id="285" r:id="rId13"/>
    <p:sldId id="286" r:id="rId14"/>
    <p:sldId id="289" r:id="rId15"/>
    <p:sldId id="288" r:id="rId16"/>
    <p:sldId id="290" r:id="rId17"/>
    <p:sldId id="291" r:id="rId18"/>
    <p:sldId id="302" r:id="rId19"/>
    <p:sldId id="292" r:id="rId20"/>
    <p:sldId id="293" r:id="rId21"/>
    <p:sldId id="294" r:id="rId22"/>
    <p:sldId id="295" r:id="rId23"/>
    <p:sldId id="298" r:id="rId24"/>
    <p:sldId id="296" r:id="rId25"/>
    <p:sldId id="297" r:id="rId26"/>
    <p:sldId id="299" r:id="rId27"/>
    <p:sldId id="300" r:id="rId28"/>
    <p:sldId id="301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549"/>
    <a:srgbClr val="D4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20"/>
    <p:restoredTop sz="94640"/>
  </p:normalViewPr>
  <p:slideViewPr>
    <p:cSldViewPr snapToGrid="0" snapToObjects="1">
      <p:cViewPr varScale="1">
        <p:scale>
          <a:sx n="105" d="100"/>
          <a:sy n="105" d="100"/>
        </p:scale>
        <p:origin x="208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937F8-C15A-1F48-A34B-73EBC7AA5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16D160-D862-264A-BD37-FA3D6DF51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F4A7D4-6703-624D-AD00-5D815F3D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0B5612-CF61-9F43-8AE1-84F3C51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89D372-FCFE-764E-90C7-545AAB8E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11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3D3CF-8257-2B42-8735-840C73E6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31100A-9F36-CB45-B252-FEDF7FE13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5DFA7F-44A8-5C40-9162-C36D146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E4FA04-91E1-DC47-82F4-89B11A80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B8BCB8-91F1-7343-A53F-256AD565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47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442073-8ACD-BA40-A604-BF2E01C4B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58BC8F-1476-854E-B207-D2B2B868C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130100-2C40-7A43-9532-01AEE267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F57977-F3D8-8C4C-8B84-50A2D457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C7C25B-C2BE-9943-AC8A-0AAFF254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69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6F6F7-1DDE-B640-81BA-2270D3D4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0212C-A1DF-8348-BD38-23F7A3CA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2ABA36-0D42-0649-B466-C2E364BB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835169-7737-A241-B21D-558B2423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C912A3-C1F6-684E-83B1-96DA3F74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7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763FF-CDC6-494F-BB7B-5F2D43F2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B66C13-2DFA-B241-9571-0DCD88D96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0C57A4-638F-A045-B656-C7B3F3AF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C1B262-BE1D-7041-B6FB-2D968CAF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A692B-B33E-4D43-B999-D4DEB49A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83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0EEE7-BD4F-0745-A159-93B20AF3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97002F-8BEC-4545-B438-F6410B2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A224E3-726D-2B4E-B21E-BC45D8579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DD90A8-D695-BE4D-9059-478976D8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517784-CC03-3647-A0C2-2E687D86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65CAB8-D0D5-D443-A0CF-1737939C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0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E5E98-C762-0944-BCA3-AAFD493B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C4E3B8-BE61-DE44-8C27-87332423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049284-B41A-9147-9078-B79046577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1541DE-8EFF-3D44-93FE-721B15544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C0D572-BA93-094E-84F4-2C23C78C0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E85575-E263-1B4F-9256-0E9C88C4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123D5B0-1983-874D-9F25-4DE7FCA3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C85AA5-C333-5048-9332-A4BBCC1F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40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4E4C3-7C61-DC41-8445-7A37FEC3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66B615-E6E8-D449-9616-F18678FA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FF3D68-E452-DE48-86BA-FB1C5DAF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81D6DC-D66A-B34E-AF64-A9328775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0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F0F2EB-9BB6-0544-8BF8-432367B0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9BCEF3-818F-A04C-BBBE-B2FE3AF9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553302-6C55-2743-8EF0-BA779328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73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5101F-66BE-E645-A61E-DD59F378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4364E-4265-B14A-BF1A-B7E1DF8F2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F72FD4-38C5-FC41-ABA1-0E40FD97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94D387-F7F7-2443-8C4D-AC5130E2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F25B5A-B51F-6B4C-8B51-0FCA4917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2C3E4C-0CC7-B448-9719-9357070D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64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12EF6-7E58-4F4B-A304-8BB1C512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E2C0BA5-483E-164C-8486-24494C3F2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9F967B-FC03-C44C-AB79-4BE3DF5E0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95D4E0-C8A6-094B-8FAD-13261AB4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07DD47-DD8C-F94B-9055-6811D488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01093A-109C-A44B-8C9E-C79E6C0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66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ACFEC96-B95E-144C-8D69-1D9A3776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A7EA76-0948-9F4D-9F23-93D2DD7A5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A7CF0D-8C0F-CB4D-851D-37F1D193C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7629"/>
            <a:ext cx="2508195" cy="333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E506-059D-8B44-A5CC-7074CDC019EA}" type="datetimeFigureOut">
              <a:rPr lang="de-DE" smtClean="0"/>
              <a:t>13.04.20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763744-6238-1849-ADF6-F8F3FD704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7629"/>
            <a:ext cx="3762292" cy="333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C3F62A-3E99-1944-894A-B9DDE9EC7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7D7A-0864-EA4D-B2BD-7080F4B1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1739900" y="5954823"/>
            <a:ext cx="8314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latin typeface="+mj-lt"/>
              </a:rPr>
              <a:t>EIN</a:t>
            </a:r>
            <a:r>
              <a:rPr lang="de-DE" sz="800" baseline="0" dirty="0">
                <a:latin typeface="+mj-lt"/>
              </a:rPr>
              <a:t> PROJEKT DES	                       </a:t>
            </a:r>
            <a:r>
              <a:rPr lang="de-D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KOOPERATION</a:t>
            </a:r>
            <a:r>
              <a:rPr lang="de-DE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MIT					             </a:t>
            </a:r>
            <a:r>
              <a:rPr lang="de-D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GEFÖRDERT DURCH</a:t>
            </a:r>
          </a:p>
        </p:txBody>
      </p:sp>
      <p:pic>
        <p:nvPicPr>
          <p:cNvPr id="2050" name="Picture 2" descr="C:\Users\Woerz\CloudStation\bueroberlin_projekte_neu\jff_projekt_RISE\Logo BKM\BKM_BWMarken_de\BKM_BWMarken_de\BKM_2017_Office_Grau_d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1" y="6162281"/>
            <a:ext cx="1625572" cy="6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oerz\CloudStation\bueroberlin_projekte_neu\jff_projekt_RISE\Logo RISE\100w\RISE-Logo_100w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6103027"/>
            <a:ext cx="504097" cy="6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Woerz\Desktop\1x\1x\JFF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6242962"/>
            <a:ext cx="691010" cy="5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Woerz\Desktop\1x\1x\Element 2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6301850"/>
            <a:ext cx="1087491" cy="3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Woerz\Desktop\1x\1x\Element 3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6289061"/>
            <a:ext cx="1386876" cy="4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Woerz\Desktop\1x\1x\Element 4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95" y="6054170"/>
            <a:ext cx="1738853" cy="7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winkliges Dreieck 19"/>
          <p:cNvSpPr/>
          <p:nvPr userDrawn="1"/>
        </p:nvSpPr>
        <p:spPr>
          <a:xfrm flipH="1">
            <a:off x="9976513" y="5800299"/>
            <a:ext cx="2215487" cy="1057701"/>
          </a:xfrm>
          <a:prstGeom prst="rtTriangle">
            <a:avLst/>
          </a:prstGeom>
          <a:solidFill>
            <a:srgbClr val="F9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winkliges Dreieck 20"/>
          <p:cNvSpPr/>
          <p:nvPr userDrawn="1"/>
        </p:nvSpPr>
        <p:spPr>
          <a:xfrm rot="10800000" flipH="1">
            <a:off x="-8435" y="0"/>
            <a:ext cx="2215487" cy="1057701"/>
          </a:xfrm>
          <a:prstGeom prst="rtTriangle">
            <a:avLst/>
          </a:prstGeom>
          <a:solidFill>
            <a:srgbClr val="F9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2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mgflip.com/memegenerato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RoHZ-QKwh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crr3PawJY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2PI99AsLp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inkstinks.de/schule-gegen-sexismus/" TargetMode="External"/><Relationship Id="rId13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12" Type="http://schemas.openxmlformats.org/officeDocument/2006/relationships/hyperlink" Target="https://www.proasyl.de/" TargetMode="External"/><Relationship Id="rId2" Type="http://schemas.openxmlformats.org/officeDocument/2006/relationships/hyperlink" Target="https://www.schule-ohne-rassismus.org/" TargetMode="Externa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iftung-gegen-rassismus.de/" TargetMode="External"/><Relationship Id="rId11" Type="http://schemas.openxmlformats.org/officeDocument/2006/relationships/image" Target="../media/image27.jpg"/><Relationship Id="rId5" Type="http://schemas.openxmlformats.org/officeDocument/2006/relationships/image" Target="../media/image24.png"/><Relationship Id="rId15" Type="http://schemas.openxmlformats.org/officeDocument/2006/relationships/image" Target="../media/image29.jpg"/><Relationship Id="rId10" Type="http://schemas.openxmlformats.org/officeDocument/2006/relationships/hyperlink" Target="https://de.wikipedia.org/wiki/Regenbogenfahne" TargetMode="External"/><Relationship Id="rId4" Type="http://schemas.openxmlformats.org/officeDocument/2006/relationships/hyperlink" Target="https://www.aufstehen-gegen-rassismus.de/" TargetMode="External"/><Relationship Id="rId9" Type="http://schemas.openxmlformats.org/officeDocument/2006/relationships/image" Target="../media/image26.jpg"/><Relationship Id="rId14" Type="http://schemas.openxmlformats.org/officeDocument/2006/relationships/hyperlink" Target="https://www.gelbehand.de/hom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VF6Wu1TQC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nswergarden.c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nswergarden.c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4EA897B-4197-3A4D-BE97-529AF5D4A737}"/>
              </a:ext>
            </a:extLst>
          </p:cNvPr>
          <p:cNvSpPr txBox="1"/>
          <p:nvPr/>
        </p:nvSpPr>
        <p:spPr>
          <a:xfrm>
            <a:off x="3815785" y="1898248"/>
            <a:ext cx="5490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Helvetica Light" panose="020B0403020202020204" pitchFamily="34" charset="0"/>
              </a:rPr>
              <a:t>WIR SIND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9AD5BD-DF8A-294C-8ABF-E92C6D7C4ABE}"/>
              </a:ext>
            </a:extLst>
          </p:cNvPr>
          <p:cNvSpPr txBox="1"/>
          <p:nvPr/>
        </p:nvSpPr>
        <p:spPr>
          <a:xfrm>
            <a:off x="3248626" y="3228517"/>
            <a:ext cx="7439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Helvetica Light" panose="020B0403020202020204" pitchFamily="34" charset="0"/>
              </a:rPr>
              <a:t>Präsentationsfolien zum Workshop</a:t>
            </a:r>
          </a:p>
        </p:txBody>
      </p:sp>
    </p:spTree>
    <p:extLst>
      <p:ext uri="{BB962C8B-B14F-4D97-AF65-F5344CB8AC3E}">
        <p14:creationId xmlns:p14="http://schemas.microsoft.com/office/powerpoint/2010/main" val="91453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Foto, verschieden, anzeigen, Haufen enthält.&#10;&#10;Automatisch generierte Beschreibung">
            <a:extLst>
              <a:ext uri="{FF2B5EF4-FFF2-40B4-BE49-F238E27FC236}">
                <a16:creationId xmlns:a16="http://schemas.microsoft.com/office/drawing/2014/main" id="{E5EA735A-1AF1-3140-BD87-E29182E50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31" y="157162"/>
            <a:ext cx="7259737" cy="57864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80FAFB3-8937-C04F-B79C-A503DA49E8FE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MII/Ü3IIb</a:t>
            </a:r>
          </a:p>
        </p:txBody>
      </p:sp>
    </p:spTree>
    <p:extLst>
      <p:ext uri="{BB962C8B-B14F-4D97-AF65-F5344CB8AC3E}">
        <p14:creationId xmlns:p14="http://schemas.microsoft.com/office/powerpoint/2010/main" val="206775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Foto, Text, Zeitung, Frau enthält.&#10;&#10;Automatisch generierte Beschreibung">
            <a:extLst>
              <a:ext uri="{FF2B5EF4-FFF2-40B4-BE49-F238E27FC236}">
                <a16:creationId xmlns:a16="http://schemas.microsoft.com/office/drawing/2014/main" id="{7ABE6A08-7D25-ED4C-B93E-9E8051D5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62" y="171422"/>
            <a:ext cx="7764476" cy="557215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BF6DEFD-B203-7448-A32D-D9E1CC507D7E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MII/Ü3IIb</a:t>
            </a:r>
          </a:p>
        </p:txBody>
      </p:sp>
    </p:spTree>
    <p:extLst>
      <p:ext uri="{BB962C8B-B14F-4D97-AF65-F5344CB8AC3E}">
        <p14:creationId xmlns:p14="http://schemas.microsoft.com/office/powerpoint/2010/main" val="365631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Foto, sitzend, verschieden, Raum enthält.&#10;&#10;Automatisch generierte Beschreibung">
            <a:extLst>
              <a:ext uri="{FF2B5EF4-FFF2-40B4-BE49-F238E27FC236}">
                <a16:creationId xmlns:a16="http://schemas.microsoft.com/office/drawing/2014/main" id="{18A7DDB9-8228-3045-9F79-A8436690B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1" y="146049"/>
            <a:ext cx="7529513" cy="563975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F173CE2-7B75-1847-AB27-0DECE3A67518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MII/Ü3IIb</a:t>
            </a:r>
          </a:p>
        </p:txBody>
      </p:sp>
    </p:spTree>
    <p:extLst>
      <p:ext uri="{BB962C8B-B14F-4D97-AF65-F5344CB8AC3E}">
        <p14:creationId xmlns:p14="http://schemas.microsoft.com/office/powerpoint/2010/main" val="246077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Foto, darstellend, Frau, Mann enthält.&#10;&#10;Automatisch generierte Beschreibung">
            <a:extLst>
              <a:ext uri="{FF2B5EF4-FFF2-40B4-BE49-F238E27FC236}">
                <a16:creationId xmlns:a16="http://schemas.microsoft.com/office/drawing/2014/main" id="{77091821-D342-E448-A345-0EA14C21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05" y="401638"/>
            <a:ext cx="8916390" cy="5384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227C3CE-A8ED-E342-A0A0-E9BBA19C20ED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MII/Ü3IIb</a:t>
            </a:r>
          </a:p>
        </p:txBody>
      </p:sp>
    </p:spTree>
    <p:extLst>
      <p:ext uri="{BB962C8B-B14F-4D97-AF65-F5344CB8AC3E}">
        <p14:creationId xmlns:p14="http://schemas.microsoft.com/office/powerpoint/2010/main" val="119644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3" y="396350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3000" dirty="0">
                <a:latin typeface="Helvetica Light" panose="020B0403020202020204" pitchFamily="34" charset="0"/>
              </a:rPr>
              <a:t>Erstellung eines </a:t>
            </a:r>
            <a:r>
              <a:rPr lang="de-DE" sz="3000" dirty="0" err="1">
                <a:latin typeface="Helvetica Light" panose="020B0403020202020204" pitchFamily="34" charset="0"/>
              </a:rPr>
              <a:t>Memes</a:t>
            </a:r>
            <a:r>
              <a:rPr lang="de-DE" sz="3000" dirty="0">
                <a:latin typeface="Helvetica Light" panose="020B0403020202020204" pitchFamily="34" charset="0"/>
              </a:rPr>
              <a:t> mit dem </a:t>
            </a:r>
            <a:r>
              <a:rPr lang="de-DE" sz="3000" dirty="0" err="1">
                <a:latin typeface="Helvetica Light" panose="020B0403020202020204" pitchFamily="34" charset="0"/>
              </a:rPr>
              <a:t>memegenerator</a:t>
            </a:r>
            <a:endParaRPr lang="de-DE" sz="3000" dirty="0">
              <a:latin typeface="Helvetica Light" panose="020B0403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5D5D09-3A63-FB45-9207-A5D984BC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442"/>
            <a:ext cx="10515600" cy="410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Helvetica Light" panose="020B0403020202020204" pitchFamily="34" charset="0"/>
                <a:hlinkClick r:id="rId2"/>
              </a:rPr>
              <a:t>https://imgflip.com/memegenerator</a:t>
            </a:r>
            <a:r>
              <a:rPr lang="de-DE" sz="2400" dirty="0">
                <a:latin typeface="Helvetica Light" panose="020B0403020202020204" pitchFamily="34" charset="0"/>
              </a:rPr>
              <a:t> </a:t>
            </a:r>
          </a:p>
        </p:txBody>
      </p:sp>
      <p:pic>
        <p:nvPicPr>
          <p:cNvPr id="10" name="Grafik 9" descr="Ein Bild, das Screenshot, Computer, Bildschirm, Monitor enthält.&#10;&#10;Automatisch generierte Beschreibung">
            <a:extLst>
              <a:ext uri="{FF2B5EF4-FFF2-40B4-BE49-F238E27FC236}">
                <a16:creationId xmlns:a16="http://schemas.microsoft.com/office/drawing/2014/main" id="{707A8641-BB93-AF4B-8C30-EAC102D28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11" y="2080131"/>
            <a:ext cx="6502377" cy="35883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MII/Ü3IIb</a:t>
            </a:r>
          </a:p>
        </p:txBody>
      </p:sp>
    </p:spTree>
    <p:extLst>
      <p:ext uri="{BB962C8B-B14F-4D97-AF65-F5344CB8AC3E}">
        <p14:creationId xmlns:p14="http://schemas.microsoft.com/office/powerpoint/2010/main" val="244180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1C5EE45-CBBA-8041-9F7A-34492EFC8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91872" cy="69015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CE79097-2FEF-0241-AFFB-F74A25AC7CBD}"/>
              </a:ext>
            </a:extLst>
          </p:cNvPr>
          <p:cNvSpPr txBox="1"/>
          <p:nvPr/>
        </p:nvSpPr>
        <p:spPr>
          <a:xfrm>
            <a:off x="6955028" y="734568"/>
            <a:ext cx="35859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err="1">
                <a:highlight>
                  <a:srgbClr val="FF0000"/>
                </a:highlight>
                <a:latin typeface="Helvetica" pitchFamily="2" charset="0"/>
              </a:rPr>
              <a:t>Meme</a:t>
            </a:r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-Vorlage suchen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8F282D7-9BDC-AB4E-B9B3-57623581BBDB}"/>
              </a:ext>
            </a:extLst>
          </p:cNvPr>
          <p:cNvCxnSpPr/>
          <p:nvPr/>
        </p:nvCxnSpPr>
        <p:spPr>
          <a:xfrm>
            <a:off x="8629650" y="1211622"/>
            <a:ext cx="834390" cy="365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D2EC3074-7B95-DE4A-A2C8-E306EEB035EA}"/>
              </a:ext>
            </a:extLst>
          </p:cNvPr>
          <p:cNvSpPr txBox="1"/>
          <p:nvPr/>
        </p:nvSpPr>
        <p:spPr>
          <a:xfrm>
            <a:off x="3611943" y="4969235"/>
            <a:ext cx="35859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Texteingabe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84503B6-84E4-E14C-AE39-6A3D4FC032F7}"/>
              </a:ext>
            </a:extLst>
          </p:cNvPr>
          <p:cNvCxnSpPr>
            <a:cxnSpLocks/>
          </p:cNvCxnSpPr>
          <p:nvPr/>
        </p:nvCxnSpPr>
        <p:spPr>
          <a:xfrm flipV="1">
            <a:off x="4953000" y="3757613"/>
            <a:ext cx="1576388" cy="1212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6CF99FF-6252-D346-B444-964B5280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822" y="-1280161"/>
            <a:ext cx="12593643" cy="83396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A434051-0C0B-5644-9C36-0623F125EF4E}"/>
              </a:ext>
            </a:extLst>
          </p:cNvPr>
          <p:cNvSpPr txBox="1"/>
          <p:nvPr/>
        </p:nvSpPr>
        <p:spPr>
          <a:xfrm>
            <a:off x="368697" y="283994"/>
            <a:ext cx="35859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Position des Bildes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44EAE4-27EC-FB41-BC1E-4D114CB3AEFA}"/>
              </a:ext>
            </a:extLst>
          </p:cNvPr>
          <p:cNvSpPr txBox="1"/>
          <p:nvPr/>
        </p:nvSpPr>
        <p:spPr>
          <a:xfrm>
            <a:off x="8540700" y="3959099"/>
            <a:ext cx="38521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Link zu einem Bild (z.B. von einer Seite mit frei lizensierten Bildern)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BC253B-8512-0C44-941B-30B96B32D08C}"/>
              </a:ext>
            </a:extLst>
          </p:cNvPr>
          <p:cNvSpPr txBox="1"/>
          <p:nvPr/>
        </p:nvSpPr>
        <p:spPr>
          <a:xfrm>
            <a:off x="142857" y="5531357"/>
            <a:ext cx="30774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Suche nach Bildern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ACC2257-DE9B-BA47-BBEE-6040FD96D725}"/>
              </a:ext>
            </a:extLst>
          </p:cNvPr>
          <p:cNvCxnSpPr>
            <a:cxnSpLocks/>
          </p:cNvCxnSpPr>
          <p:nvPr/>
        </p:nvCxnSpPr>
        <p:spPr>
          <a:xfrm>
            <a:off x="2997476" y="933327"/>
            <a:ext cx="957193" cy="4581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74B6844-A148-744F-81C5-5A562249340B}"/>
              </a:ext>
            </a:extLst>
          </p:cNvPr>
          <p:cNvCxnSpPr>
            <a:cxnSpLocks/>
          </p:cNvCxnSpPr>
          <p:nvPr/>
        </p:nvCxnSpPr>
        <p:spPr>
          <a:xfrm>
            <a:off x="2997476" y="6069354"/>
            <a:ext cx="1243220" cy="504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772D234-F57A-3743-A1FB-272AE1010F68}"/>
              </a:ext>
            </a:extLst>
          </p:cNvPr>
          <p:cNvCxnSpPr>
            <a:cxnSpLocks/>
          </p:cNvCxnSpPr>
          <p:nvPr/>
        </p:nvCxnSpPr>
        <p:spPr>
          <a:xfrm flipH="1">
            <a:off x="8133359" y="5343304"/>
            <a:ext cx="814682" cy="426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84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D46F760-550A-0A4D-9E79-91BB8ED0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259" y="-2051879"/>
            <a:ext cx="12467259" cy="997380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FA52C4-8F95-3049-A89F-87153C00CCC9}"/>
              </a:ext>
            </a:extLst>
          </p:cNvPr>
          <p:cNvSpPr txBox="1"/>
          <p:nvPr/>
        </p:nvSpPr>
        <p:spPr>
          <a:xfrm>
            <a:off x="2106249" y="3794760"/>
            <a:ext cx="38521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Bild einfügen und Größe anpassen</a:t>
            </a:r>
          </a:p>
        </p:txBody>
      </p:sp>
    </p:spTree>
    <p:extLst>
      <p:ext uri="{BB962C8B-B14F-4D97-AF65-F5344CB8AC3E}">
        <p14:creationId xmlns:p14="http://schemas.microsoft.com/office/powerpoint/2010/main" val="403654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Vogel enthält.&#10;&#10;Automatisch generierte Beschreibung">
            <a:extLst>
              <a:ext uri="{FF2B5EF4-FFF2-40B4-BE49-F238E27FC236}">
                <a16:creationId xmlns:a16="http://schemas.microsoft.com/office/drawing/2014/main" id="{1DDAD4D9-5EEF-5749-80E4-0F07553A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887" y="1138182"/>
            <a:ext cx="6654800" cy="2120900"/>
          </a:xfrm>
          <a:prstGeom prst="rect">
            <a:avLst/>
          </a:prstGeom>
        </p:spPr>
      </p:pic>
      <p:pic>
        <p:nvPicPr>
          <p:cNvPr id="7" name="Grafik 6" descr="Ein Bild, das Screenshot, Vogel enthält.&#10;&#10;Automatisch generierte Beschreibung">
            <a:extLst>
              <a:ext uri="{FF2B5EF4-FFF2-40B4-BE49-F238E27FC236}">
                <a16:creationId xmlns:a16="http://schemas.microsoft.com/office/drawing/2014/main" id="{9934C155-4865-4648-B37F-F6FD07203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72" y="3796423"/>
            <a:ext cx="6096000" cy="20828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7AB1EFC-6129-B14C-8E06-7DFD47FC1658}"/>
              </a:ext>
            </a:extLst>
          </p:cNvPr>
          <p:cNvSpPr txBox="1"/>
          <p:nvPr/>
        </p:nvSpPr>
        <p:spPr>
          <a:xfrm>
            <a:off x="1361184" y="269623"/>
            <a:ext cx="38521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Zum Herunterladen ein Häkchen bei „Private“ setzen.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992AAA-D28D-4E42-BE6D-AFA25519FF7D}"/>
              </a:ext>
            </a:extLst>
          </p:cNvPr>
          <p:cNvSpPr txBox="1"/>
          <p:nvPr/>
        </p:nvSpPr>
        <p:spPr>
          <a:xfrm>
            <a:off x="1268197" y="4095387"/>
            <a:ext cx="38521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Und das </a:t>
            </a:r>
            <a:r>
              <a:rPr lang="de-DE" sz="2500" dirty="0" err="1">
                <a:highlight>
                  <a:srgbClr val="FF0000"/>
                </a:highlight>
                <a:latin typeface="Helvetica" pitchFamily="2" charset="0"/>
              </a:rPr>
              <a:t>Meme</a:t>
            </a:r>
            <a:r>
              <a:rPr lang="de-DE" sz="2500" dirty="0">
                <a:highlight>
                  <a:srgbClr val="FF0000"/>
                </a:highlight>
                <a:latin typeface="Helvetica" pitchFamily="2" charset="0"/>
              </a:rPr>
              <a:t> mit einem Klick auf „Download Image“ herunterladen. 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1B3B26C-252B-9B40-8BC0-017122020CA5}"/>
              </a:ext>
            </a:extLst>
          </p:cNvPr>
          <p:cNvCxnSpPr>
            <a:cxnSpLocks/>
          </p:cNvCxnSpPr>
          <p:nvPr/>
        </p:nvCxnSpPr>
        <p:spPr>
          <a:xfrm>
            <a:off x="2511694" y="1326637"/>
            <a:ext cx="957193" cy="6106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F23ACFE-0BDC-2B46-BC72-D1EBE57F1C03}"/>
              </a:ext>
            </a:extLst>
          </p:cNvPr>
          <p:cNvCxnSpPr>
            <a:cxnSpLocks/>
          </p:cNvCxnSpPr>
          <p:nvPr/>
        </p:nvCxnSpPr>
        <p:spPr>
          <a:xfrm>
            <a:off x="4866468" y="4718634"/>
            <a:ext cx="15498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8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4EA897B-4197-3A4D-BE97-529AF5D4A737}"/>
              </a:ext>
            </a:extLst>
          </p:cNvPr>
          <p:cNvSpPr txBox="1"/>
          <p:nvPr/>
        </p:nvSpPr>
        <p:spPr>
          <a:xfrm>
            <a:off x="789127" y="1551563"/>
            <a:ext cx="11101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500" dirty="0">
                <a:latin typeface="Helvetica Light" panose="020B0403020202020204" pitchFamily="34" charset="0"/>
              </a:rPr>
              <a:t>Nicht-Zugehörigkeit, Ausschluss und Stigmatisierung von Gruppen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9AD5BD-DF8A-294C-8ABF-E92C6D7C4ABE}"/>
              </a:ext>
            </a:extLst>
          </p:cNvPr>
          <p:cNvSpPr txBox="1"/>
          <p:nvPr/>
        </p:nvSpPr>
        <p:spPr>
          <a:xfrm>
            <a:off x="5223529" y="3275112"/>
            <a:ext cx="1744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Helvetica Light" panose="020B0403020202020204" pitchFamily="34" charset="0"/>
              </a:rPr>
              <a:t>Modul III</a:t>
            </a:r>
          </a:p>
        </p:txBody>
      </p:sp>
    </p:spTree>
    <p:extLst>
      <p:ext uri="{BB962C8B-B14F-4D97-AF65-F5344CB8AC3E}">
        <p14:creationId xmlns:p14="http://schemas.microsoft.com/office/powerpoint/2010/main" val="29777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4EA897B-4197-3A4D-BE97-529AF5D4A737}"/>
              </a:ext>
            </a:extLst>
          </p:cNvPr>
          <p:cNvSpPr txBox="1"/>
          <p:nvPr/>
        </p:nvSpPr>
        <p:spPr>
          <a:xfrm>
            <a:off x="999540" y="1754925"/>
            <a:ext cx="1083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Helvetica Light" panose="020B0403020202020204" pitchFamily="34" charset="0"/>
              </a:rPr>
              <a:t>Gruppen und Gruppenzugehörigkeit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9AD5BD-DF8A-294C-8ABF-E92C6D7C4ABE}"/>
              </a:ext>
            </a:extLst>
          </p:cNvPr>
          <p:cNvSpPr txBox="1"/>
          <p:nvPr/>
        </p:nvSpPr>
        <p:spPr>
          <a:xfrm>
            <a:off x="5223529" y="2875002"/>
            <a:ext cx="1744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Helvetica Light" panose="020B0403020202020204" pitchFamily="34" charset="0"/>
              </a:rPr>
              <a:t>Modul I</a:t>
            </a:r>
          </a:p>
        </p:txBody>
      </p:sp>
    </p:spTree>
    <p:extLst>
      <p:ext uri="{BB962C8B-B14F-4D97-AF65-F5344CB8AC3E}">
        <p14:creationId xmlns:p14="http://schemas.microsoft.com/office/powerpoint/2010/main" val="266291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2" y="336756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3000" dirty="0">
                <a:latin typeface="Helvetica Light" panose="020B0403020202020204" pitchFamily="34" charset="0"/>
              </a:rPr>
              <a:t>Gemeinsame Analyse von diskriminierenden Inhalten rechter Akteur*innen und medialer Darstellungen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MIII/Ü2I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78EA0F6-6080-9A4A-9BDC-B2C074BA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442"/>
            <a:ext cx="10515600" cy="410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Helvetica Light" panose="020B0403020202020204" pitchFamily="34" charset="0"/>
              </a:rPr>
              <a:t>Leitfragen:</a:t>
            </a:r>
          </a:p>
          <a:p>
            <a:endParaRPr lang="de-DE" sz="1800" dirty="0">
              <a:latin typeface="Helvetica Light" panose="020B0403020202020204" pitchFamily="34" charset="0"/>
            </a:endParaRPr>
          </a:p>
          <a:p>
            <a:r>
              <a:rPr lang="de-DE" sz="1800" dirty="0">
                <a:latin typeface="Helvetica Light" panose="020B0403020202020204" pitchFamily="34" charset="0"/>
              </a:rPr>
              <a:t>Wer soll ausgeschlossen werden und woran wird das deutlich? </a:t>
            </a:r>
          </a:p>
          <a:p>
            <a:r>
              <a:rPr lang="de-DE" sz="1800" dirty="0">
                <a:latin typeface="Helvetica Light" panose="020B0403020202020204" pitchFamily="34" charset="0"/>
              </a:rPr>
              <a:t>Aus welcher Gruppe werden sie ausgeschlossen? </a:t>
            </a:r>
          </a:p>
          <a:p>
            <a:r>
              <a:rPr lang="de-DE" sz="1800" dirty="0">
                <a:latin typeface="Helvetica Light" panose="020B0403020202020204" pitchFamily="34" charset="0"/>
              </a:rPr>
              <a:t>Werden Gruppen konstruiert? </a:t>
            </a:r>
          </a:p>
          <a:p>
            <a:r>
              <a:rPr lang="de-DE" sz="1800" dirty="0">
                <a:latin typeface="Helvetica Light" panose="020B0403020202020204" pitchFamily="34" charset="0"/>
              </a:rPr>
              <a:t>Wer ist die Zielgruppe? Wie wird das deutlich?</a:t>
            </a:r>
          </a:p>
          <a:p>
            <a:r>
              <a:rPr lang="de-DE" sz="1800" dirty="0">
                <a:latin typeface="Helvetica Light" panose="020B0403020202020204" pitchFamily="34" charset="0"/>
              </a:rPr>
              <a:t>Werden Vorurteile und Stereotype reproduziert? </a:t>
            </a:r>
          </a:p>
          <a:p>
            <a:r>
              <a:rPr lang="de-DE" sz="1800" dirty="0">
                <a:latin typeface="Helvetica Light" panose="020B0403020202020204" pitchFamily="34" charset="0"/>
              </a:rPr>
              <a:t>Welche Zeichen werden verwendet? Mit welchen Bedeutungen werden sie beladen? </a:t>
            </a:r>
          </a:p>
          <a:p>
            <a:endParaRPr lang="de-DE" sz="1800" dirty="0">
              <a:latin typeface="Helvetica Light" panose="020B0403020202020204" pitchFamily="34" charset="0"/>
            </a:endParaRPr>
          </a:p>
          <a:p>
            <a:r>
              <a:rPr lang="de-DE" sz="1800" dirty="0">
                <a:latin typeface="Helvetica Light" panose="020B0403020202020204" pitchFamily="34" charset="0"/>
              </a:rPr>
              <a:t>Werden ggf. Mythen und Verschwörungstheorien aufgegriffen?</a:t>
            </a:r>
          </a:p>
          <a:p>
            <a:r>
              <a:rPr lang="de-DE" sz="1800" dirty="0">
                <a:latin typeface="Helvetica Light" panose="020B0403020202020204" pitchFamily="34" charset="0"/>
              </a:rPr>
              <a:t>Wird eine Gruppe stigmatisiert? Kann man von Diskriminierung sprechen? Warum? Warum nicht?</a:t>
            </a:r>
          </a:p>
        </p:txBody>
      </p:sp>
    </p:spTree>
    <p:extLst>
      <p:ext uri="{BB962C8B-B14F-4D97-AF65-F5344CB8AC3E}">
        <p14:creationId xmlns:p14="http://schemas.microsoft.com/office/powerpoint/2010/main" val="390979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2" y="336756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3000" dirty="0">
                <a:latin typeface="Helvetica Light" panose="020B0403020202020204" pitchFamily="34" charset="0"/>
              </a:rPr>
              <a:t>Wahlwerbespot der AfD zur Bundestagswahl 2017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MIII/Ü2I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638ACFB-CAF6-474C-9CEE-F73DD829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2318"/>
            <a:ext cx="10515600" cy="3819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Helvetica Light" panose="020B0403020202020204" pitchFamily="34" charset="0"/>
                <a:hlinkClick r:id="rId2"/>
              </a:rPr>
              <a:t>https://www.youtube.com/watch?v=RRoHZ-QKwhk</a:t>
            </a:r>
            <a:r>
              <a:rPr lang="de-DE" sz="1800" dirty="0">
                <a:latin typeface="Helvetica Light" panose="020B04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31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2" y="336756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3000" dirty="0">
                <a:latin typeface="Helvetica Light" panose="020B0403020202020204" pitchFamily="34" charset="0"/>
              </a:rPr>
              <a:t>„Vorstellungsvideo“ </a:t>
            </a:r>
            <a:r>
              <a:rPr lang="de-DE" sz="3000" dirty="0" err="1">
                <a:latin typeface="Helvetica Light" panose="020B0403020202020204" pitchFamily="34" charset="0"/>
              </a:rPr>
              <a:t>Identitäre</a:t>
            </a:r>
            <a:r>
              <a:rPr lang="de-DE" sz="3000" dirty="0">
                <a:latin typeface="Helvetica Light" panose="020B0403020202020204" pitchFamily="34" charset="0"/>
              </a:rPr>
              <a:t> Bewegung Bayern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MIII/Ü2I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638ACFB-CAF6-474C-9CEE-F73DD829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2318"/>
            <a:ext cx="10515600" cy="3819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Helvetica Light" panose="020B0403020202020204" pitchFamily="34" charset="0"/>
                <a:hlinkClick r:id="rId2"/>
              </a:rPr>
              <a:t>https://www.youtube.com/watch?v=Xcrr3PawJY0</a:t>
            </a:r>
            <a:r>
              <a:rPr lang="de-DE" sz="1800" dirty="0">
                <a:latin typeface="Helvetica Light" panose="020B04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21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2" y="336756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3000" dirty="0">
                <a:latin typeface="Helvetica Light" panose="020B0403020202020204" pitchFamily="34" charset="0"/>
              </a:rPr>
              <a:t>Compact-Magazin Video „Spezial“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MIII/Ü2I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638ACFB-CAF6-474C-9CEE-F73DD829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2318"/>
            <a:ext cx="10515600" cy="3819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Helvetica Light" panose="020B0403020202020204" pitchFamily="34" charset="0"/>
                <a:hlinkClick r:id="rId2"/>
              </a:rPr>
              <a:t>https://www.youtube.com/watch?v=H2PI99AsLpE</a:t>
            </a:r>
            <a:r>
              <a:rPr lang="de-DE" sz="1800" dirty="0">
                <a:latin typeface="Helvetica Light" panose="020B04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647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MIII/Ü2I</a:t>
            </a:r>
          </a:p>
        </p:txBody>
      </p:sp>
      <p:pic>
        <p:nvPicPr>
          <p:cNvPr id="4" name="Grafik 3" descr="Ein Bild, das Text, Zeitung, Schild enthält.&#10;&#10;Automatisch generierte Beschreibung">
            <a:extLst>
              <a:ext uri="{FF2B5EF4-FFF2-40B4-BE49-F238E27FC236}">
                <a16:creationId xmlns:a16="http://schemas.microsoft.com/office/drawing/2014/main" id="{E1D30543-3EBD-F441-AFC9-9477B374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27" y="190562"/>
            <a:ext cx="8302746" cy="58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77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MIII/Ü2I</a:t>
            </a:r>
          </a:p>
        </p:txBody>
      </p:sp>
      <p:pic>
        <p:nvPicPr>
          <p:cNvPr id="4" name="Grafik 3" descr="Ein Bild, das Screenshot, sitzend enthält.&#10;&#10;Automatisch generierte Beschreibung">
            <a:extLst>
              <a:ext uri="{FF2B5EF4-FFF2-40B4-BE49-F238E27FC236}">
                <a16:creationId xmlns:a16="http://schemas.microsoft.com/office/drawing/2014/main" id="{166EF9D5-77E1-544E-9DF7-C6442AB4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07" y="689547"/>
            <a:ext cx="9925986" cy="4962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374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Text, Schild, Gras enthält.&#10;&#10;Automatisch generierte Beschreibung">
            <a:extLst>
              <a:ext uri="{FF2B5EF4-FFF2-40B4-BE49-F238E27FC236}">
                <a16:creationId xmlns:a16="http://schemas.microsoft.com/office/drawing/2014/main" id="{72239C4B-DAAC-F946-828B-BAAEA4AF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10" y="216974"/>
            <a:ext cx="8003180" cy="55209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95A4A7B-3526-474F-8B4B-B34A94877D6E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MIII/Ü2I</a:t>
            </a:r>
          </a:p>
        </p:txBody>
      </p:sp>
    </p:spTree>
    <p:extLst>
      <p:ext uri="{BB962C8B-B14F-4D97-AF65-F5344CB8AC3E}">
        <p14:creationId xmlns:p14="http://schemas.microsoft.com/office/powerpoint/2010/main" val="2465415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2" y="336756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2600" dirty="0">
                <a:latin typeface="Helvetica Light" panose="020B0403020202020204" pitchFamily="34" charset="0"/>
              </a:rPr>
              <a:t>Beispiele für Initiativen, Kampagnen und (Protest-)Symbole gegen Hass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MIII/Ü3I</a:t>
            </a:r>
          </a:p>
        </p:txBody>
      </p:sp>
      <p:pic>
        <p:nvPicPr>
          <p:cNvPr id="3" name="Grafik 2">
            <a:hlinkClick r:id="rId2"/>
            <a:extLst>
              <a:ext uri="{FF2B5EF4-FFF2-40B4-BE49-F238E27FC236}">
                <a16:creationId xmlns:a16="http://schemas.microsoft.com/office/drawing/2014/main" id="{819E0057-E8BD-E14C-B40D-0B72B1BB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79" y="1565793"/>
            <a:ext cx="3075527" cy="1053368"/>
          </a:xfrm>
          <a:prstGeom prst="rect">
            <a:avLst/>
          </a:prstGeom>
        </p:spPr>
      </p:pic>
      <p:pic>
        <p:nvPicPr>
          <p:cNvPr id="5" name="Grafik 4" descr="Ein Bild, das Text, Schild, Essen enthält.&#10;&#10;Automatisch generierte Beschreibung">
            <a:hlinkClick r:id="rId4"/>
            <a:extLst>
              <a:ext uri="{FF2B5EF4-FFF2-40B4-BE49-F238E27FC236}">
                <a16:creationId xmlns:a16="http://schemas.microsoft.com/office/drawing/2014/main" id="{CDF92D56-C082-714B-BAF5-835F67307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459" y="1239914"/>
            <a:ext cx="2309970" cy="2242820"/>
          </a:xfrm>
          <a:prstGeom prst="rect">
            <a:avLst/>
          </a:prstGeom>
        </p:spPr>
      </p:pic>
      <p:pic>
        <p:nvPicPr>
          <p:cNvPr id="9" name="Grafik 8" descr="Ein Bild, das Schild, Raum enthält.&#10;&#10;Automatisch generierte Beschreibung">
            <a:hlinkClick r:id="rId6"/>
            <a:extLst>
              <a:ext uri="{FF2B5EF4-FFF2-40B4-BE49-F238E27FC236}">
                <a16:creationId xmlns:a16="http://schemas.microsoft.com/office/drawing/2014/main" id="{1BA780BE-1DBB-3042-9A8F-6B3899C4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31" y="3035768"/>
            <a:ext cx="2304006" cy="2304006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hlinkClick r:id="rId8"/>
            <a:extLst>
              <a:ext uri="{FF2B5EF4-FFF2-40B4-BE49-F238E27FC236}">
                <a16:creationId xmlns:a16="http://schemas.microsoft.com/office/drawing/2014/main" id="{F5939990-C579-1745-9F9C-539C2AD2C0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9251" y="4516536"/>
            <a:ext cx="4103370" cy="1094232"/>
          </a:xfrm>
          <a:prstGeom prst="rect">
            <a:avLst/>
          </a:prstGeom>
        </p:spPr>
      </p:pic>
      <p:pic>
        <p:nvPicPr>
          <p:cNvPr id="14" name="Grafik 13" descr="Ein Bild, das Drachen, draußen, farbig, fliegend enthält.&#10;&#10;Automatisch generierte Beschreibung">
            <a:hlinkClick r:id="rId10"/>
            <a:extLst>
              <a:ext uri="{FF2B5EF4-FFF2-40B4-BE49-F238E27FC236}">
                <a16:creationId xmlns:a16="http://schemas.microsoft.com/office/drawing/2014/main" id="{153AFF0F-2EC9-3E43-9216-8F5801B8C7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6037" y="1382773"/>
            <a:ext cx="2099961" cy="2099961"/>
          </a:xfrm>
          <a:prstGeom prst="rect">
            <a:avLst/>
          </a:prstGeom>
        </p:spPr>
      </p:pic>
      <p:pic>
        <p:nvPicPr>
          <p:cNvPr id="16" name="Grafik 15" descr="Ein Bild, das Essen, Zeichnung enthält.&#10;&#10;Automatisch generierte Beschreibung">
            <a:hlinkClick r:id="rId12"/>
            <a:extLst>
              <a:ext uri="{FF2B5EF4-FFF2-40B4-BE49-F238E27FC236}">
                <a16:creationId xmlns:a16="http://schemas.microsoft.com/office/drawing/2014/main" id="{0F406E16-D727-A148-B01F-5CFC1BD884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5026" y="3988904"/>
            <a:ext cx="2586179" cy="1715499"/>
          </a:xfrm>
          <a:prstGeom prst="rect">
            <a:avLst/>
          </a:prstGeom>
        </p:spPr>
      </p:pic>
      <p:pic>
        <p:nvPicPr>
          <p:cNvPr id="18" name="Grafik 17" descr="Ein Bild, das Essen enthält.&#10;&#10;Automatisch generierte Beschreibung">
            <a:hlinkClick r:id="rId14"/>
            <a:extLst>
              <a:ext uri="{FF2B5EF4-FFF2-40B4-BE49-F238E27FC236}">
                <a16:creationId xmlns:a16="http://schemas.microsoft.com/office/drawing/2014/main" id="{6D15E123-E0F5-1C42-947A-3FBA85ED08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7741" y="1142583"/>
            <a:ext cx="1840536" cy="3107075"/>
          </a:xfrm>
          <a:prstGeom prst="rect">
            <a:avLst/>
          </a:prstGeom>
        </p:spPr>
      </p:pic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7E26677-CEAC-094B-87C1-2D62D1ED69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28251" y="3387238"/>
            <a:ext cx="1651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3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2" y="336756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latin typeface="Helvetica Light" panose="020B0403020202020204" pitchFamily="34" charset="0"/>
              </a:rPr>
              <a:t>Erstellung eines eigenen Logos mit CANVA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FFF9A8-4329-B246-BECF-001EA7EDE1F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MIII/Ü3II</a:t>
            </a:r>
          </a:p>
        </p:txBody>
      </p:sp>
      <p:pic>
        <p:nvPicPr>
          <p:cNvPr id="4" name="Grafik 3" descr="Ein Bild, das sitzend, Computer, Geschäft, Anzeige enthält.&#10;&#10;Automatisch generierte Beschreibung">
            <a:extLst>
              <a:ext uri="{FF2B5EF4-FFF2-40B4-BE49-F238E27FC236}">
                <a16:creationId xmlns:a16="http://schemas.microsoft.com/office/drawing/2014/main" id="{938E9D5F-B05C-5D4E-9F8E-895DD0CFF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58" y="1662319"/>
            <a:ext cx="6736080" cy="37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2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>
            <a:extLst>
              <a:ext uri="{FF2B5EF4-FFF2-40B4-BE49-F238E27FC236}">
                <a16:creationId xmlns:a16="http://schemas.microsoft.com/office/drawing/2014/main" id="{FF6CF0C2-314B-7040-B211-0816B28E3F13}"/>
              </a:ext>
            </a:extLst>
          </p:cNvPr>
          <p:cNvSpPr txBox="1">
            <a:spLocks/>
          </p:cNvSpPr>
          <p:nvPr/>
        </p:nvSpPr>
        <p:spPr>
          <a:xfrm>
            <a:off x="7025833" y="352145"/>
            <a:ext cx="4151453" cy="52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Helvetica Light" panose="020B0403020202020204" pitchFamily="34" charset="0"/>
              </a:rPr>
              <a:t>WIR SIND</a:t>
            </a: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6FAAED-DF41-7D48-B54B-D9DB20FB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39" y="0"/>
            <a:ext cx="4151453" cy="593064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5450A65-1CF2-774A-8BD6-E9E70362033A}"/>
              </a:ext>
            </a:extLst>
          </p:cNvPr>
          <p:cNvSpPr txBox="1"/>
          <p:nvPr/>
        </p:nvSpPr>
        <p:spPr>
          <a:xfrm>
            <a:off x="7025833" y="879676"/>
            <a:ext cx="449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latin typeface="Helvetica Light" panose="020B0403020202020204" pitchFamily="34" charset="0"/>
              </a:rPr>
              <a:t>Der Film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469FA2-02C8-754D-92D9-9EF600D491ED}"/>
              </a:ext>
            </a:extLst>
          </p:cNvPr>
          <p:cNvSpPr txBox="1"/>
          <p:nvPr/>
        </p:nvSpPr>
        <p:spPr>
          <a:xfrm>
            <a:off x="7025833" y="2037145"/>
            <a:ext cx="407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Light" panose="020B0403020202020204" pitchFamily="34" charset="0"/>
                <a:hlinkClick r:id="rId3"/>
              </a:rPr>
              <a:t>https://youtu.be/bVF6Wu1TQCE</a:t>
            </a:r>
            <a:r>
              <a:rPr lang="de-DE" dirty="0">
                <a:latin typeface="Helvetica Light" panose="020B0403020202020204" pitchFamily="34" charset="0"/>
              </a:rPr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250BC0-FDE9-DE41-9186-4B784503BED5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MI/Ü1I</a:t>
            </a:r>
          </a:p>
        </p:txBody>
      </p:sp>
    </p:spTree>
    <p:extLst>
      <p:ext uri="{BB962C8B-B14F-4D97-AF65-F5344CB8AC3E}">
        <p14:creationId xmlns:p14="http://schemas.microsoft.com/office/powerpoint/2010/main" val="277276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E96817-F495-E741-B022-AF99EC446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Helvetica Light" panose="020B0403020202020204" pitchFamily="34" charset="0"/>
                <a:hlinkClick r:id="rId2"/>
              </a:rPr>
              <a:t>https://answergarden.ch</a:t>
            </a:r>
            <a:r>
              <a:rPr lang="de-DE" dirty="0">
                <a:latin typeface="Helvetica Light" panose="020B0403020202020204" pitchFamily="34" charset="0"/>
              </a:rPr>
              <a:t> </a:t>
            </a:r>
          </a:p>
          <a:p>
            <a:pPr marL="0" indent="0">
              <a:buNone/>
            </a:pPr>
            <a:endParaRPr lang="de-DE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Helvetica Light" panose="020B0403020202020204" pitchFamily="34" charset="0"/>
              </a:rPr>
              <a:t>(dieser Link sollte durch eigenen </a:t>
            </a:r>
            <a:r>
              <a:rPr lang="de-DE" sz="2000" dirty="0" err="1">
                <a:latin typeface="Helvetica Light" panose="020B0403020202020204" pitchFamily="34" charset="0"/>
              </a:rPr>
              <a:t>Answergarden</a:t>
            </a:r>
            <a:r>
              <a:rPr lang="de-DE" sz="2000" dirty="0">
                <a:latin typeface="Helvetica Light" panose="020B0403020202020204" pitchFamily="34" charset="0"/>
              </a:rPr>
              <a:t>-Link zur Teilnahme ersetzt werden)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31248E-38C4-7242-9040-2B0A5CAE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Helvetica Light" panose="020B0403020202020204" pitchFamily="34" charset="0"/>
              </a:rPr>
              <a:t>Sammeln der Begriffe mit </a:t>
            </a:r>
            <a:r>
              <a:rPr lang="de-DE" dirty="0" err="1">
                <a:latin typeface="Helvetica Light" panose="020B0403020202020204" pitchFamily="34" charset="0"/>
              </a:rPr>
              <a:t>Answergarden</a:t>
            </a:r>
            <a:endParaRPr lang="de-DE" dirty="0">
              <a:latin typeface="Helvetica Light" panose="020B0403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967CBE-F388-C147-9BC3-55ECB29E3380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MI/Ü1II</a:t>
            </a:r>
          </a:p>
        </p:txBody>
      </p:sp>
    </p:spTree>
    <p:extLst>
      <p:ext uri="{BB962C8B-B14F-4D97-AF65-F5344CB8AC3E}">
        <p14:creationId xmlns:p14="http://schemas.microsoft.com/office/powerpoint/2010/main" val="153226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4EA897B-4197-3A4D-BE97-529AF5D4A737}"/>
              </a:ext>
            </a:extLst>
          </p:cNvPr>
          <p:cNvSpPr txBox="1"/>
          <p:nvPr/>
        </p:nvSpPr>
        <p:spPr>
          <a:xfrm>
            <a:off x="2226456" y="1928546"/>
            <a:ext cx="821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Helvetica Light" panose="020B0403020202020204" pitchFamily="34" charset="0"/>
              </a:rPr>
              <a:t>Gruppen, Zeichen, Vorurteile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9AD5BD-DF8A-294C-8ABF-E92C6D7C4ABE}"/>
              </a:ext>
            </a:extLst>
          </p:cNvPr>
          <p:cNvSpPr txBox="1"/>
          <p:nvPr/>
        </p:nvSpPr>
        <p:spPr>
          <a:xfrm>
            <a:off x="5223529" y="2875002"/>
            <a:ext cx="1744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Helvetica Light" panose="020B0403020202020204" pitchFamily="34" charset="0"/>
              </a:rPr>
              <a:t>Modul II</a:t>
            </a:r>
          </a:p>
        </p:txBody>
      </p:sp>
    </p:spTree>
    <p:extLst>
      <p:ext uri="{BB962C8B-B14F-4D97-AF65-F5344CB8AC3E}">
        <p14:creationId xmlns:p14="http://schemas.microsoft.com/office/powerpoint/2010/main" val="63181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49F8478-C6A3-4745-9C92-2A446DC07B8A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MII/Ü1V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A217896-E22B-F54D-B612-0B0F55E3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511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Helvetica Light" panose="020B0403020202020204" pitchFamily="34" charset="0"/>
                <a:hlinkClick r:id="rId2"/>
              </a:rPr>
              <a:t>https://answergarden.ch</a:t>
            </a:r>
            <a:r>
              <a:rPr lang="de-DE" dirty="0">
                <a:latin typeface="Helvetica Light" panose="020B0403020202020204" pitchFamily="34" charset="0"/>
              </a:rPr>
              <a:t> </a:t>
            </a:r>
          </a:p>
          <a:p>
            <a:pPr marL="0" indent="0">
              <a:buNone/>
            </a:pPr>
            <a:endParaRPr lang="de-DE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Helvetica Light" panose="020B0403020202020204" pitchFamily="34" charset="0"/>
              </a:rPr>
              <a:t>(dieser Link sollte durch eigenen </a:t>
            </a:r>
            <a:r>
              <a:rPr lang="de-DE" sz="2000" dirty="0" err="1">
                <a:latin typeface="Helvetica Light" panose="020B0403020202020204" pitchFamily="34" charset="0"/>
              </a:rPr>
              <a:t>Answergarden</a:t>
            </a:r>
            <a:r>
              <a:rPr lang="de-DE" sz="2000" dirty="0">
                <a:latin typeface="Helvetica Light" panose="020B0403020202020204" pitchFamily="34" charset="0"/>
              </a:rPr>
              <a:t>-Link zur Teilnahme ersetzt werden)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3" y="396350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latin typeface="Helvetica Light" panose="020B0403020202020204" pitchFamily="34" charset="0"/>
              </a:rPr>
              <a:t>Sammeln der Assoziationen mit </a:t>
            </a:r>
            <a:r>
              <a:rPr lang="de-DE" sz="4000" dirty="0" err="1">
                <a:latin typeface="Helvetica Light" panose="020B0403020202020204" pitchFamily="34" charset="0"/>
              </a:rPr>
              <a:t>Answergarden</a:t>
            </a:r>
            <a:endParaRPr lang="de-DE" sz="40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5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49F8478-C6A3-4745-9C92-2A446DC07B8A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MII/Ü3IIa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A217896-E22B-F54D-B612-0B0F55E3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Helvetica Light" panose="020B0403020202020204" pitchFamily="34" charset="0"/>
              </a:rPr>
              <a:t>Leitfragen und Formulierungshilfen: </a:t>
            </a:r>
          </a:p>
          <a:p>
            <a:pPr marL="0" indent="0">
              <a:buNone/>
            </a:pPr>
            <a:endParaRPr lang="de-DE" sz="2000" dirty="0">
              <a:latin typeface="Helvetica Light" panose="020B0403020202020204" pitchFamily="34" charset="0"/>
            </a:endParaRPr>
          </a:p>
          <a:p>
            <a:r>
              <a:rPr lang="de-DE" sz="2000" dirty="0">
                <a:latin typeface="Helvetica Light" panose="020B0403020202020204" pitchFamily="34" charset="0"/>
              </a:rPr>
              <a:t>In meiner Gruppe tragen wir .. </a:t>
            </a:r>
          </a:p>
          <a:p>
            <a:r>
              <a:rPr lang="de-DE" sz="2000" dirty="0">
                <a:latin typeface="Helvetica Light" panose="020B0403020202020204" pitchFamily="34" charset="0"/>
              </a:rPr>
              <a:t>Das ist .. und es bedeutet bzw. es kann bedeuten .. </a:t>
            </a:r>
          </a:p>
          <a:p>
            <a:r>
              <a:rPr lang="de-DE" sz="2000" dirty="0">
                <a:latin typeface="Helvetica Light" panose="020B0403020202020204" pitchFamily="34" charset="0"/>
              </a:rPr>
              <a:t>Es bedeutet nicht.. </a:t>
            </a:r>
          </a:p>
          <a:p>
            <a:r>
              <a:rPr lang="de-DE" sz="2000" dirty="0">
                <a:latin typeface="Helvetica Light" panose="020B0403020202020204" pitchFamily="34" charset="0"/>
              </a:rPr>
              <a:t>Warum es schlecht ist, wenn man davon ausgeht, dass es nur … bedeutet. </a:t>
            </a:r>
          </a:p>
          <a:p>
            <a:r>
              <a:rPr lang="de-DE" sz="2000" dirty="0">
                <a:latin typeface="Helvetica Light" panose="020B0403020202020204" pitchFamily="34" charset="0"/>
              </a:rPr>
              <a:t>Viele Leute denken, dass… aber…</a:t>
            </a:r>
          </a:p>
          <a:p>
            <a:r>
              <a:rPr lang="de-DE" sz="2000" dirty="0">
                <a:latin typeface="Helvetica Light" panose="020B0403020202020204" pitchFamily="34" charset="0"/>
              </a:rPr>
              <a:t>Nicht alle in der Gruppe…</a:t>
            </a:r>
          </a:p>
          <a:p>
            <a:r>
              <a:rPr lang="de-DE" sz="2000" dirty="0">
                <a:latin typeface="Helvetica Light" panose="020B0403020202020204" pitchFamily="34" charset="0"/>
              </a:rPr>
              <a:t>Für mich persönlich bedeutet es…</a:t>
            </a:r>
            <a:br>
              <a:rPr lang="de-DE" sz="2000" dirty="0">
                <a:latin typeface="Helvetica Light" panose="020B0403020202020204" pitchFamily="34" charset="0"/>
              </a:rPr>
            </a:br>
            <a:endParaRPr lang="de-DE" sz="2000" dirty="0">
              <a:latin typeface="Helvetica Light" panose="020B0403020202020204" pitchFamily="34" charset="0"/>
            </a:endParaRP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3" y="396350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latin typeface="Helvetica Light" panose="020B0403020202020204" pitchFamily="34" charset="0"/>
              </a:rPr>
              <a:t>Erstellung eines </a:t>
            </a:r>
            <a:r>
              <a:rPr lang="de-DE" sz="4000" dirty="0" err="1">
                <a:latin typeface="Helvetica Light" panose="020B0403020202020204" pitchFamily="34" charset="0"/>
              </a:rPr>
              <a:t>Erklärfilms</a:t>
            </a:r>
            <a:r>
              <a:rPr lang="de-DE" sz="4000" dirty="0">
                <a:latin typeface="Helvetica Light" panose="020B0403020202020204" pitchFamily="34" charset="0"/>
              </a:rPr>
              <a:t> mit Adobe Spark</a:t>
            </a:r>
          </a:p>
        </p:txBody>
      </p:sp>
    </p:spTree>
    <p:extLst>
      <p:ext uri="{BB962C8B-B14F-4D97-AF65-F5344CB8AC3E}">
        <p14:creationId xmlns:p14="http://schemas.microsoft.com/office/powerpoint/2010/main" val="303524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BE5E4EA5-004F-314B-A584-63C10EB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22" y="-184485"/>
            <a:ext cx="10933253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latin typeface="Helvetica Light" panose="020B0403020202020204" pitchFamily="34" charset="0"/>
              </a:rPr>
              <a:t>Erstellung eines </a:t>
            </a:r>
            <a:r>
              <a:rPr lang="de-DE" sz="4000" dirty="0" err="1">
                <a:latin typeface="Helvetica Light" panose="020B0403020202020204" pitchFamily="34" charset="0"/>
              </a:rPr>
              <a:t>Memes</a:t>
            </a:r>
            <a:endParaRPr lang="de-DE" sz="4000" dirty="0">
              <a:latin typeface="Helvetica Light" panose="020B0403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971F54-2537-0D49-AFA1-72CD531B7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126" y="478297"/>
            <a:ext cx="5579239" cy="212825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i="1" dirty="0" err="1">
                <a:latin typeface="Helvetica Light" panose="020B0403020202020204" pitchFamily="34" charset="0"/>
              </a:rPr>
              <a:t>What</a:t>
            </a:r>
            <a:r>
              <a:rPr lang="de-DE" sz="2400" i="1" dirty="0">
                <a:latin typeface="Helvetica Light" panose="020B0403020202020204" pitchFamily="34" charset="0"/>
              </a:rPr>
              <a:t> People </a:t>
            </a:r>
            <a:r>
              <a:rPr lang="de-DE" sz="2400" i="1" dirty="0" err="1">
                <a:latin typeface="Helvetica Light" panose="020B0403020202020204" pitchFamily="34" charset="0"/>
              </a:rPr>
              <a:t>think</a:t>
            </a:r>
            <a:r>
              <a:rPr lang="de-DE" sz="2400" i="1" dirty="0">
                <a:latin typeface="Helvetica Light" panose="020B0403020202020204" pitchFamily="34" charset="0"/>
              </a:rPr>
              <a:t> I do/</a:t>
            </a:r>
            <a:r>
              <a:rPr lang="de-DE" sz="2400" i="1" dirty="0" err="1">
                <a:latin typeface="Helvetica Light" panose="020B0403020202020204" pitchFamily="34" charset="0"/>
              </a:rPr>
              <a:t>What</a:t>
            </a:r>
            <a:r>
              <a:rPr lang="de-DE" sz="2400" i="1" dirty="0">
                <a:latin typeface="Helvetica Light" panose="020B0403020202020204" pitchFamily="34" charset="0"/>
              </a:rPr>
              <a:t> I </a:t>
            </a:r>
            <a:r>
              <a:rPr lang="de-DE" sz="2400" i="1" dirty="0" err="1">
                <a:latin typeface="Helvetica Light" panose="020B0403020202020204" pitchFamily="34" charset="0"/>
              </a:rPr>
              <a:t>really</a:t>
            </a:r>
            <a:r>
              <a:rPr lang="de-DE" sz="2400" i="1" dirty="0">
                <a:latin typeface="Helvetica Light" panose="020B0403020202020204" pitchFamily="34" charset="0"/>
              </a:rPr>
              <a:t> do</a:t>
            </a:r>
          </a:p>
        </p:txBody>
      </p:sp>
      <p:pic>
        <p:nvPicPr>
          <p:cNvPr id="9" name="Grafik 8" descr="Ein Bild, das Foto, Monitor, verschieden, sitzend enthält.&#10;&#10;Automatisch generierte Beschreibung">
            <a:extLst>
              <a:ext uri="{FF2B5EF4-FFF2-40B4-BE49-F238E27FC236}">
                <a16:creationId xmlns:a16="http://schemas.microsoft.com/office/drawing/2014/main" id="{92406305-327F-8847-9FAE-F47AC3D5A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55" y="1141078"/>
            <a:ext cx="8272779" cy="465952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3735D26-1E16-C64E-9A0F-B4FD94F49F6B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MII/Ü3IIb</a:t>
            </a:r>
          </a:p>
        </p:txBody>
      </p:sp>
    </p:spTree>
    <p:extLst>
      <p:ext uri="{BB962C8B-B14F-4D97-AF65-F5344CB8AC3E}">
        <p14:creationId xmlns:p14="http://schemas.microsoft.com/office/powerpoint/2010/main" val="89025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oto, anzeigen, Mann, Bildschirm enthält.&#10;&#10;Automatisch generierte Beschreibung">
            <a:extLst>
              <a:ext uri="{FF2B5EF4-FFF2-40B4-BE49-F238E27FC236}">
                <a16:creationId xmlns:a16="http://schemas.microsoft.com/office/drawing/2014/main" id="{4B4BF7D9-106F-5447-A469-3168DB60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48" y="114301"/>
            <a:ext cx="6922507" cy="577214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10076CB-1EBF-1943-94D6-32A5CBDC03C7}"/>
              </a:ext>
            </a:extLst>
          </p:cNvPr>
          <p:cNvSpPr txBox="1"/>
          <p:nvPr/>
        </p:nvSpPr>
        <p:spPr>
          <a:xfrm>
            <a:off x="11300750" y="44368"/>
            <a:ext cx="891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Helvetica" pitchFamily="2" charset="0"/>
              </a:rPr>
              <a:t>MII/Ü3IIb</a:t>
            </a:r>
          </a:p>
        </p:txBody>
      </p:sp>
    </p:spTree>
    <p:extLst>
      <p:ext uri="{BB962C8B-B14F-4D97-AF65-F5344CB8AC3E}">
        <p14:creationId xmlns:p14="http://schemas.microsoft.com/office/powerpoint/2010/main" val="292403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Macintosh PowerPoint</Application>
  <PresentationFormat>Breitbild</PresentationFormat>
  <Paragraphs>81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Helvetica Light</vt:lpstr>
      <vt:lpstr>Office</vt:lpstr>
      <vt:lpstr>PowerPoint-Präsentation</vt:lpstr>
      <vt:lpstr>PowerPoint-Präsentation</vt:lpstr>
      <vt:lpstr>PowerPoint-Präsentation</vt:lpstr>
      <vt:lpstr>Sammeln der Begriffe mit Answergarden</vt:lpstr>
      <vt:lpstr>PowerPoint-Präsentation</vt:lpstr>
      <vt:lpstr>Sammeln der Assoziationen mit Answergarden</vt:lpstr>
      <vt:lpstr>Erstellung eines Erklärfilms mit Adobe Spark</vt:lpstr>
      <vt:lpstr>Erstellung eines Memes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Erstellung eines Memes mit dem memegenerator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Gemeinsame Analyse von diskriminierenden Inhalten rechter Akteur*innen und medialer Darstellungen</vt:lpstr>
      <vt:lpstr>Wahlwerbespot der AfD zur Bundestagswahl 2017</vt:lpstr>
      <vt:lpstr>„Vorstellungsvideo“ Identitäre Bewegung Bayern</vt:lpstr>
      <vt:lpstr>Compact-Magazin Video „Spezial“</vt:lpstr>
      <vt:lpstr>PowerPoint-Präsentation</vt:lpstr>
      <vt:lpstr>PowerPoint-Präsentation</vt:lpstr>
      <vt:lpstr>PowerPoint-Präsentation</vt:lpstr>
      <vt:lpstr>Beispiele für Initiativen, Kampagnen und (Protest-)Symbole gegen Hass</vt:lpstr>
      <vt:lpstr>Erstellung eines eigenen Logos mit CANVA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FACHTAG 2020 Extremismusprävention zwischen YouTube und Jugendtreff</dc:title>
  <dc:creator>b5OtOfxymKUgYRl7</dc:creator>
  <cp:lastModifiedBy>Stefan Oberstuke</cp:lastModifiedBy>
  <cp:revision>78</cp:revision>
  <dcterms:created xsi:type="dcterms:W3CDTF">2020-02-07T08:13:23Z</dcterms:created>
  <dcterms:modified xsi:type="dcterms:W3CDTF">2020-04-13T15:19:52Z</dcterms:modified>
</cp:coreProperties>
</file>